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1" r:id="rId4"/>
    <p:sldId id="265" r:id="rId5"/>
    <p:sldId id="266" r:id="rId6"/>
    <p:sldId id="258" r:id="rId7"/>
    <p:sldId id="259" r:id="rId8"/>
    <p:sldId id="260" r:id="rId9"/>
    <p:sldId id="262" r:id="rId10"/>
    <p:sldId id="264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ED880-ADCB-E141-91D3-44F8E784838D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77021-C5D3-154B-A91C-4F5B9B17AF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1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Header: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"Getting Oriented in RStudio"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Content: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Very little text — the screenshot does the work here. Just label the four panes: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Top-left: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 Editor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where you write code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Bottom-left: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where code runs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Top-right: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your variables and data live here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Bottom-right: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Files / Plots / Help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Screenshot: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full screenshot of RStudio with colored boxes or arrows pointing to each pane and a one-word label on each. This is the most important visual in the deck — spend a little time making it clean.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77021-C5D3-154B-A91C-4F5B9B17AF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56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9FEA1-168D-1D71-28AA-A458CC6B94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D198D8-5282-FB12-5EF1-D2861ADE49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EE64E-55E4-645A-4F23-D12AB18BE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D4777-2099-B9F9-9783-6D450C86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A25D2-6016-17D7-41C2-3CFFBD750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10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8F7E9-8885-0595-9CB6-C67433D4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B9B9A-9D41-2AC8-CD3E-A996E3FA7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2F4BF-3A67-61BF-B0FA-E73BECF01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9CF61-C416-16DA-FD9A-9E95ED45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20E68-8ECC-9C33-CDA7-AFBCF277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6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CEAF-E905-33D9-9266-5ED38E96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E31E9-7286-6958-23B0-CC680AD83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30F2B-601F-DAEE-56DE-31D625724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04302-C4BA-FF27-FACD-073F59F1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598C7-805A-022F-346C-1EB8E55F3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8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F2626-274C-D354-927C-7ABCD8EF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D0704-1CF3-34E8-2A54-642B00B03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456743-5631-EAD7-8021-399857999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1FF4F-A028-88A0-1587-3C73E787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EC9C57-FAA5-5028-8FC9-A3874B2E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6D3B0-EBA1-7D60-FCA8-0B38330E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1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5EB58-F671-EC31-1F1A-201D2378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CC215-F08F-FA4B-BA1E-14EFDDACF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C5378-43DD-7A80-7EDA-0DB0E9896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000557-63C4-B385-1297-B279FE973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D4614-411C-72D8-5B9B-B67E899A2A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3CCDD0-CB29-5795-A14D-EC344F4C5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57F593-84FC-57A2-2F95-FBF43D845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382BAA-A1C8-4B47-52CE-0114F3DDE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3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623C9-CA49-67BA-4054-8ED17D13C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6349D-9F24-EE9E-F4ED-697DA62C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300D17-3753-DF09-5F9F-BE3820C56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CADD0D-5EF1-A7CA-BCF5-444AF768A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2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A6DC9F-D2F4-759D-4EFB-91BFEB762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BE5F31-1769-C084-9EFE-F62AEAEBB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AC53A-E53D-E1DB-E193-34DBF27F6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59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7A69C-4158-F514-C61A-18F1A4735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E7642-03D3-AA96-586A-D32C3420A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1BB58-8117-1075-11FF-BA4C53CD0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592484-9A0F-51AB-522C-7FD048930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2252C-B4F3-B139-091D-91B59BDBE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D8D7E-C7C9-58F5-7A3B-414D9FE74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486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3FCD-A300-00A1-4DCC-D0D370EF4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ECB064-95FB-4963-845D-3EF37E555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92CDD-BDBB-1D1F-60BA-C561AD72D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3F0DB-E61E-E32C-2361-08A82B200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715CE-D291-928A-612A-E5B445A4F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8F4D1-DE3B-C68C-91C8-E4114C68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18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6B318-71FA-0481-0D4D-528BA0270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1BE854-8DB0-763C-155C-F0D7AD9B5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6ACD-8F9D-B470-30F9-2209D28F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8F8EB-B9B1-8E61-DC59-5107A6E01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773C9-7E79-66EF-434F-7B903A3F8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84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1DE7D-B1AC-7DF1-0082-DA75E1A8E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6F4D46-3B43-FC16-3E2F-A30439782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CDFC5-5F66-0C1F-B6CF-FB8AE9F2A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86952-ECC1-FB40-5900-FBEE52FC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3C68A-9182-265C-8FFA-13DBE9661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55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DEC649-E9DE-8F5B-B24A-569F1A1A1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A41F6-5C63-F553-4869-1081D2590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4EFC0-5657-E8D3-70CB-79664A332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56D8D1-17B9-8F49-934F-D1222CB3F450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2E039-7E00-5AFB-03AB-19220FBD4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C7443-8668-8EB0-7A0E-B3EE38B66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A89CA0-86D7-AD48-9C7C-BAFCDFAC7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-project.org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osit.co/download/rstudio-desktop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5D56B-9417-5123-1A95-704216DD2C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R and R Markdown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8F35F-F623-81B5-3A74-79CEDB94DB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DSC 152 Discussion – Week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F898D-B5E5-E8F8-E875-979139B3336D}"/>
              </a:ext>
            </a:extLst>
          </p:cNvPr>
          <p:cNvSpPr txBox="1"/>
          <p:nvPr/>
        </p:nvSpPr>
        <p:spPr>
          <a:xfrm>
            <a:off x="8222580" y="6488668"/>
            <a:ext cx="396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Acknowledgement: Lucas </a:t>
            </a:r>
            <a:r>
              <a:rPr lang="en-US" dirty="0" err="1"/>
              <a:t>Venetoulias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47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6E439-67D6-EA48-76AD-70A6BF1D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6244C-832E-96CB-C18D-00106DF3CB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368064" cy="435133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en-US" sz="2400" dirty="0"/>
              <a:t>Quick discussion of R and RStudio’s setup, R Markdown files</a:t>
            </a:r>
          </a:p>
          <a:p>
            <a:pPr algn="just">
              <a:spcAft>
                <a:spcPts val="600"/>
              </a:spcAft>
            </a:pPr>
            <a:r>
              <a:rPr lang="en-US" sz="2400" dirty="0"/>
              <a:t>Quick install of R and RStudio</a:t>
            </a:r>
          </a:p>
          <a:p>
            <a:pPr algn="just">
              <a:spcAft>
                <a:spcPts val="600"/>
              </a:spcAft>
            </a:pPr>
            <a:r>
              <a:rPr lang="en-US" sz="2400" dirty="0"/>
              <a:t>Live demos/coding in R</a:t>
            </a:r>
          </a:p>
          <a:p>
            <a:pPr algn="just">
              <a:spcAft>
                <a:spcPts val="600"/>
              </a:spcAft>
            </a:pPr>
            <a:r>
              <a:rPr lang="en-US" sz="2400" dirty="0"/>
              <a:t>Demo knitting code in R Markdown</a:t>
            </a:r>
          </a:p>
        </p:txBody>
      </p:sp>
    </p:spTree>
    <p:extLst>
      <p:ext uri="{BB962C8B-B14F-4D97-AF65-F5344CB8AC3E}">
        <p14:creationId xmlns:p14="http://schemas.microsoft.com/office/powerpoint/2010/main" val="1988319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9B251-3ABD-16CB-6B9B-16893072B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440E5-03BA-3590-9292-8B8059405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dirty="0"/>
              <a:t>R and RStudio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84CD1-E51B-923B-3733-AD8FD10DE3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368064" cy="4351338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600"/>
              </a:spcAft>
              <a:buNone/>
            </a:pPr>
            <a:endParaRPr lang="en-US" sz="2400" dirty="0"/>
          </a:p>
          <a:p>
            <a:pPr algn="just">
              <a:spcAft>
                <a:spcPts val="600"/>
              </a:spcAft>
            </a:pPr>
            <a:r>
              <a:rPr lang="en-US" sz="2400" dirty="0"/>
              <a:t>R – programming language, where you do computations.</a:t>
            </a:r>
          </a:p>
          <a:p>
            <a:pPr algn="just">
              <a:spcAft>
                <a:spcPts val="600"/>
              </a:spcAft>
            </a:pPr>
            <a:r>
              <a:rPr lang="en-US" sz="2400" dirty="0"/>
              <a:t>RStudio – IDE (interface), where you can write / run R Code.</a:t>
            </a:r>
          </a:p>
        </p:txBody>
      </p:sp>
    </p:spTree>
    <p:extLst>
      <p:ext uri="{BB962C8B-B14F-4D97-AF65-F5344CB8AC3E}">
        <p14:creationId xmlns:p14="http://schemas.microsoft.com/office/powerpoint/2010/main" val="2837949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BD062-9B47-420D-FA6B-6573475A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Instructions for 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748E1-C6D6-E732-1062-485CF66102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 fontScale="77500" lnSpcReduction="20000"/>
          </a:bodyPr>
          <a:lstStyle/>
          <a:p>
            <a:pPr algn="just">
              <a:spcAft>
                <a:spcPts val="1000"/>
              </a:spcAft>
            </a:pPr>
            <a:r>
              <a:rPr lang="en-US" dirty="0"/>
              <a:t>Go to </a:t>
            </a:r>
            <a:r>
              <a:rPr lang="en-US" dirty="0">
                <a:hlinkClick r:id="rId2"/>
              </a:rPr>
              <a:t>www.r-project.org</a:t>
            </a:r>
            <a:r>
              <a:rPr lang="en-US" dirty="0"/>
              <a:t>. Under “Getting Started”, click on "download R".</a:t>
            </a:r>
          </a:p>
          <a:p>
            <a:pPr algn="just">
              <a:spcAft>
                <a:spcPts val="1000"/>
              </a:spcAft>
            </a:pPr>
            <a:r>
              <a:rPr lang="en-US" dirty="0"/>
              <a:t>Select a location from which you will download R (these are called CRAN mirrors); I would choose a site within the US. If one location is having trouble, choose another.</a:t>
            </a:r>
          </a:p>
          <a:p>
            <a:pPr algn="just">
              <a:spcAft>
                <a:spcPts val="1000"/>
              </a:spcAft>
            </a:pPr>
            <a:r>
              <a:rPr lang="en-US" dirty="0"/>
              <a:t>Click on the download appropriate for your operating system (Linux, macOS, Windows). </a:t>
            </a:r>
          </a:p>
          <a:p>
            <a:pPr algn="just">
              <a:spcAft>
                <a:spcPts val="1000"/>
              </a:spcAft>
            </a:pPr>
            <a:r>
              <a:rPr lang="en-US" dirty="0"/>
              <a:t>If you chose Windows in step 3), then you’ll want to click on “install R for the first time”, and then “Download R 4.6.1 for Windows” (or whatever the most recent version number is when you are reading these instructions). If you chose macOS in step 3), then you’ll click on R-4.6.1.pkg near the bottom of the screen. At the end of this step, you should be downloading a file containing the R language.</a:t>
            </a:r>
          </a:p>
          <a:p>
            <a:pPr algn="just">
              <a:spcAft>
                <a:spcPts val="1000"/>
              </a:spcAft>
            </a:pPr>
            <a:r>
              <a:rPr lang="en-US" dirty="0"/>
              <a:t>Once the file is downloaded, you can double-click it and begin the installation process. When you’re done installing R, then you need to download and install RStudio.</a:t>
            </a:r>
          </a:p>
          <a:p>
            <a:pPr algn="just">
              <a:spcAft>
                <a:spcPts val="10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37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62855-DEC4-00A8-D9A0-DE956013C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2B9B1-0F0E-DAE2-93D9-0198F5CBB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Installation Instructions for RStudio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8FB2A-55A9-36F5-88E1-093096CA9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Go </a:t>
            </a:r>
            <a:r>
              <a:rPr lang="en-US" dirty="0">
                <a:hlinkClick r:id="rId2"/>
              </a:rPr>
              <a:t>https://posit.co/download/rstudio-desktop/</a:t>
            </a:r>
            <a:r>
              <a:rPr lang="en-US" dirty="0"/>
              <a:t> and go to the next step.</a:t>
            </a:r>
          </a:p>
          <a:p>
            <a:pPr algn="just"/>
            <a:r>
              <a:rPr lang="en-US" dirty="0"/>
              <a:t>Scroll down a little to the “Install Links” and find the Installer file appropriate for your operating system.</a:t>
            </a:r>
          </a:p>
          <a:p>
            <a:pPr algn="just"/>
            <a:r>
              <a:rPr lang="en-US" dirty="0"/>
              <a:t>Once the file is downloaded, you can double-click it and begin the installation process. When you’re done installing RStudio, you should be able to run RStudio and type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print(“Hello World”)</a:t>
            </a:r>
            <a:r>
              <a:rPr lang="en-US" dirty="0"/>
              <a:t> in the console. </a:t>
            </a:r>
          </a:p>
          <a:p>
            <a:pPr algn="just"/>
            <a:r>
              <a:rPr lang="en-US" dirty="0"/>
              <a:t>After hitting enter, you should get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[1] “Hello World”.</a:t>
            </a:r>
          </a:p>
          <a:p>
            <a:pPr marL="0" indent="0" algn="just">
              <a:spcAft>
                <a:spcPts val="10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025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B206A-5D92-015D-26B3-4BDA7F0F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Typical Setup in RStudio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6B01A9-8E14-DD60-BBAC-59D27132E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554496"/>
            <a:ext cx="7772400" cy="50381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A312C93-5987-54D0-DA52-3F3CAF60860B}"/>
              </a:ext>
            </a:extLst>
          </p:cNvPr>
          <p:cNvSpPr txBox="1"/>
          <p:nvPr/>
        </p:nvSpPr>
        <p:spPr>
          <a:xfrm>
            <a:off x="203603" y="1809566"/>
            <a:ext cx="1711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Script editor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7C9F7A-C13B-FA8E-EB99-0E0C05C64FD6}"/>
              </a:ext>
            </a:extLst>
          </p:cNvPr>
          <p:cNvSpPr txBox="1"/>
          <p:nvPr/>
        </p:nvSpPr>
        <p:spPr>
          <a:xfrm>
            <a:off x="117770" y="5134498"/>
            <a:ext cx="1711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Console (terminal)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9AE30E-A7CA-85A9-78EA-BF3FE5AD07F6}"/>
              </a:ext>
            </a:extLst>
          </p:cNvPr>
          <p:cNvSpPr txBox="1"/>
          <p:nvPr/>
        </p:nvSpPr>
        <p:spPr>
          <a:xfrm>
            <a:off x="10497879" y="4708709"/>
            <a:ext cx="1711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Files/Plots/Packages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E66C5F-5D04-60F0-F6BD-642F948E8E0E}"/>
              </a:ext>
            </a:extLst>
          </p:cNvPr>
          <p:cNvSpPr txBox="1"/>
          <p:nvPr/>
        </p:nvSpPr>
        <p:spPr>
          <a:xfrm>
            <a:off x="10480159" y="1888414"/>
            <a:ext cx="1711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Environment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9213FE-63DB-0C25-CAA7-690C93E18FFD}"/>
              </a:ext>
            </a:extLst>
          </p:cNvPr>
          <p:cNvSpPr/>
          <p:nvPr/>
        </p:nvSpPr>
        <p:spPr>
          <a:xfrm>
            <a:off x="6400800" y="1876906"/>
            <a:ext cx="3581400" cy="17320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B82EEE-A68A-F402-1C58-F32208002DB7}"/>
              </a:ext>
            </a:extLst>
          </p:cNvPr>
          <p:cNvSpPr/>
          <p:nvPr/>
        </p:nvSpPr>
        <p:spPr>
          <a:xfrm>
            <a:off x="6400800" y="3608957"/>
            <a:ext cx="3581400" cy="2983730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A39818-B08F-A149-6D5E-279D15F54452}"/>
              </a:ext>
            </a:extLst>
          </p:cNvPr>
          <p:cNvSpPr/>
          <p:nvPr/>
        </p:nvSpPr>
        <p:spPr>
          <a:xfrm>
            <a:off x="2209800" y="1867178"/>
            <a:ext cx="4190999" cy="203360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01067F-C1B9-5892-59CF-8B4A3015D8E5}"/>
              </a:ext>
            </a:extLst>
          </p:cNvPr>
          <p:cNvSpPr/>
          <p:nvPr/>
        </p:nvSpPr>
        <p:spPr>
          <a:xfrm>
            <a:off x="2209801" y="3910514"/>
            <a:ext cx="4190998" cy="268217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7827D3-46FC-ECBE-AA9F-5CF1BDC493C3}"/>
              </a:ext>
            </a:extLst>
          </p:cNvPr>
          <p:cNvCxnSpPr>
            <a:cxnSpLocks/>
          </p:cNvCxnSpPr>
          <p:nvPr/>
        </p:nvCxnSpPr>
        <p:spPr>
          <a:xfrm>
            <a:off x="900224" y="2096293"/>
            <a:ext cx="1309575" cy="570813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D0E15E4-831C-D886-956F-8DD42A30F207}"/>
              </a:ext>
            </a:extLst>
          </p:cNvPr>
          <p:cNvCxnSpPr>
            <a:endCxn id="22" idx="1"/>
          </p:cNvCxnSpPr>
          <p:nvPr/>
        </p:nvCxnSpPr>
        <p:spPr>
          <a:xfrm>
            <a:off x="1449421" y="5247702"/>
            <a:ext cx="760380" cy="389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88FFAAD-CF80-7713-3173-4D6F58CDACDB}"/>
              </a:ext>
            </a:extLst>
          </p:cNvPr>
          <p:cNvCxnSpPr>
            <a:cxnSpLocks/>
          </p:cNvCxnSpPr>
          <p:nvPr/>
        </p:nvCxnSpPr>
        <p:spPr>
          <a:xfrm flipH="1">
            <a:off x="9991060" y="2015406"/>
            <a:ext cx="489099" cy="5670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C77B7D5-C07E-2E9E-C9E8-7757127A012A}"/>
              </a:ext>
            </a:extLst>
          </p:cNvPr>
          <p:cNvCxnSpPr>
            <a:cxnSpLocks/>
          </p:cNvCxnSpPr>
          <p:nvPr/>
        </p:nvCxnSpPr>
        <p:spPr>
          <a:xfrm flipH="1" flipV="1">
            <a:off x="9991060" y="4847209"/>
            <a:ext cx="506819" cy="1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182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74D28-80AD-7726-195E-247FBA61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Directories and Packages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DCDB3-4FF0-D653-9D96-4D2CD866DB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Working Directory: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Folder R ‘looks in’ by default.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Check it with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getwd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Set/change it with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setwd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(‘path/to/folder’).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Set/change it in RStudio’s menu (Session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/>
              <a:t> </a:t>
            </a:r>
            <a:r>
              <a:rPr lang="en-US" sz="2000" dirty="0">
                <a:sym typeface="Wingdings" pitchFamily="2" charset="2"/>
              </a:rPr>
              <a:t>Set Working Directory  Choose Directory…).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BD53D-22E4-AF98-4D4B-99BC366B3F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dirty="0"/>
              <a:t>Packages (like those in Python):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Bundles of extra functions written by community .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Install each package once: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install.packages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(“ggplot2”).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Load necessary packages in each session: 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library(ggplot2).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Packages lives on CRAN (‘app store’ for R).</a:t>
            </a:r>
          </a:p>
        </p:txBody>
      </p:sp>
    </p:spTree>
    <p:extLst>
      <p:ext uri="{BB962C8B-B14F-4D97-AF65-F5344CB8AC3E}">
        <p14:creationId xmlns:p14="http://schemas.microsoft.com/office/powerpoint/2010/main" val="3867691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92C58-EE0D-B0F6-734F-D4A53D1BA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/>
              <a:t>R Markdown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0AF91-D178-7935-BA6C-BA9C018FC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2161"/>
            <a:ext cx="10515600" cy="1129524"/>
          </a:xfrm>
        </p:spPr>
        <p:txBody>
          <a:bodyPr>
            <a:noAutofit/>
          </a:bodyPr>
          <a:lstStyle/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/>
              <a:t>file combines text, code, </a:t>
            </a:r>
            <a:r>
              <a:rPr lang="en-US" sz="1800" dirty="0" err="1"/>
              <a:t>LaTex</a:t>
            </a:r>
            <a:r>
              <a:rPr lang="en-US" sz="1800" dirty="0"/>
              <a:t>, and outputs into one file.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Knit</a:t>
            </a:r>
            <a:r>
              <a:rPr lang="en-US" sz="1800" dirty="0"/>
              <a:t> is how RStudio runs code and compiles everything into a file (pdf, docx, HTML, etc.).</a:t>
            </a:r>
          </a:p>
          <a:p>
            <a:r>
              <a:rPr lang="en-US" sz="1800" dirty="0"/>
              <a:t>We ask you submit your HWs via R Markdown files in .pdf format.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0C265F-4F39-A638-07CB-2B436AE7D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93" y="3306763"/>
            <a:ext cx="4867704" cy="19590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FCE43E-153A-0515-F864-226E4D626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53" y="3429000"/>
            <a:ext cx="6186101" cy="14996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A1548B-903E-C21F-56AE-4A8A2D23340E}"/>
              </a:ext>
            </a:extLst>
          </p:cNvPr>
          <p:cNvSpPr txBox="1"/>
          <p:nvPr/>
        </p:nvSpPr>
        <p:spPr>
          <a:xfrm>
            <a:off x="2743200" y="5050395"/>
            <a:ext cx="3352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Raw .</a:t>
            </a:r>
            <a:r>
              <a:rPr lang="en-US" sz="800" dirty="0" err="1"/>
              <a:t>Rmd</a:t>
            </a:r>
            <a:r>
              <a:rPr lang="en-US" sz="800" dirty="0"/>
              <a:t> file content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0CDA44-AA08-40B6-FBD0-58226273E9E7}"/>
              </a:ext>
            </a:extLst>
          </p:cNvPr>
          <p:cNvSpPr txBox="1"/>
          <p:nvPr/>
        </p:nvSpPr>
        <p:spPr>
          <a:xfrm>
            <a:off x="7549267" y="5265839"/>
            <a:ext cx="3352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Produced output in PDF</a:t>
            </a:r>
          </a:p>
        </p:txBody>
      </p:sp>
    </p:spTree>
    <p:extLst>
      <p:ext uri="{BB962C8B-B14F-4D97-AF65-F5344CB8AC3E}">
        <p14:creationId xmlns:p14="http://schemas.microsoft.com/office/powerpoint/2010/main" val="714719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86690-1D16-B41D-7F73-94991A531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8C283-CA6C-4DC6-18C9-6F3C6B49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dirty="0"/>
              <a:t>R Markdowns &amp; </a:t>
            </a:r>
            <a:r>
              <a:rPr lang="en-US" sz="5600" dirty="0" err="1"/>
              <a:t>LaTex</a:t>
            </a:r>
            <a:endParaRPr lang="en-US" sz="5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F6C407-C9A1-A16C-7B36-DF7A9016D9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368064" cy="4351338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en-US" sz="2000" dirty="0"/>
              <a:t>Knitting R Markdown files in .pdf format requires </a:t>
            </a:r>
            <a:r>
              <a:rPr lang="en-US" sz="2000" u="sng" dirty="0"/>
              <a:t>local </a:t>
            </a:r>
            <a:r>
              <a:rPr lang="en-US" sz="2000" u="sng" dirty="0" err="1"/>
              <a:t>LaTex</a:t>
            </a:r>
            <a:r>
              <a:rPr lang="en-US" sz="2000" u="sng" dirty="0"/>
              <a:t> compiler</a:t>
            </a:r>
            <a:r>
              <a:rPr lang="en-US" sz="2000" dirty="0"/>
              <a:t>.</a:t>
            </a:r>
            <a:endParaRPr lang="en-US" sz="2000" u="sng" dirty="0"/>
          </a:p>
          <a:p>
            <a:pPr algn="just">
              <a:spcAft>
                <a:spcPts val="600"/>
              </a:spcAft>
            </a:pPr>
            <a:r>
              <a:rPr lang="en-US" sz="2000" dirty="0"/>
              <a:t>Local </a:t>
            </a:r>
            <a:r>
              <a:rPr lang="en-US" sz="2000" dirty="0" err="1"/>
              <a:t>LaTex</a:t>
            </a:r>
            <a:r>
              <a:rPr lang="en-US" sz="2000" dirty="0"/>
              <a:t> installation is difficult because of size.</a:t>
            </a:r>
          </a:p>
          <a:p>
            <a:pPr algn="just">
              <a:spcAft>
                <a:spcPts val="600"/>
              </a:spcAft>
            </a:pPr>
            <a:r>
              <a:rPr lang="en-US" sz="2000" dirty="0"/>
              <a:t>Easiest solution is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tinytex</a:t>
            </a:r>
            <a:r>
              <a:rPr lang="en-US" sz="2000" dirty="0"/>
              <a:t> (more lightweight </a:t>
            </a:r>
            <a:r>
              <a:rPr lang="en-US" sz="2000" dirty="0" err="1"/>
              <a:t>LaTex</a:t>
            </a:r>
            <a:r>
              <a:rPr lang="en-US" sz="2000" dirty="0"/>
              <a:t> distribution designed for R).</a:t>
            </a:r>
          </a:p>
          <a:p>
            <a:pPr algn="just">
              <a:spcAft>
                <a:spcPts val="600"/>
              </a:spcAft>
            </a:pPr>
            <a:r>
              <a:rPr lang="en-US" sz="2000" dirty="0"/>
              <a:t>Install once with two commands:</a:t>
            </a:r>
          </a:p>
          <a:p>
            <a:pPr lvl="1" algn="just">
              <a:spcAft>
                <a:spcPts val="600"/>
              </a:spcAft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install.packages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tinytex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  <a:p>
            <a:pPr lvl="1" algn="just">
              <a:spcAft>
                <a:spcPts val="600"/>
              </a:spcAft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tinytex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install_tinytex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sz="2000" dirty="0"/>
          </a:p>
          <a:p>
            <a:pPr algn="just">
              <a:spcAft>
                <a:spcPts val="600"/>
              </a:spcAft>
            </a:pPr>
            <a:r>
              <a:rPr lang="en-US" sz="2000" dirty="0"/>
              <a:t>After this, knitting works as intended.</a:t>
            </a:r>
          </a:p>
          <a:p>
            <a:pPr algn="just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771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48123-EABA-0EE6-53EB-7339A1A7F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5B323-C033-6F72-AF6D-3A967BAD93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Installation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80AF7-A4CE-7D06-7665-25368816B8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Install R, </a:t>
            </a:r>
            <a:r>
              <a:rPr lang="en-US" dirty="0" err="1"/>
              <a:t>Rstudio</a:t>
            </a:r>
            <a:r>
              <a:rPr lang="en-US" dirty="0"/>
              <a:t>, R Markdown, and </a:t>
            </a:r>
            <a:r>
              <a:rPr lang="en-US" dirty="0" err="1"/>
              <a:t>TinyTeX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015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1FD09-8C58-7657-35B4-35BD2D4C2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5EBE4-C4E5-D9FF-C229-DF9CA0E4AA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 Demo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AC4B8-1FC1-0DFE-AB5F-61C1C32E22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Demonstration of basic R codes.</a:t>
            </a:r>
          </a:p>
        </p:txBody>
      </p:sp>
    </p:spTree>
    <p:extLst>
      <p:ext uri="{BB962C8B-B14F-4D97-AF65-F5344CB8AC3E}">
        <p14:creationId xmlns:p14="http://schemas.microsoft.com/office/powerpoint/2010/main" val="3029137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728</Words>
  <Application>Microsoft Macintosh PowerPoint</Application>
  <PresentationFormat>Widescreen</PresentationFormat>
  <Paragraphs>64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Courier New</vt:lpstr>
      <vt:lpstr>Wingdings</vt:lpstr>
      <vt:lpstr>Office Theme</vt:lpstr>
      <vt:lpstr>Intro to R and R Markdown</vt:lpstr>
      <vt:lpstr>Agenda</vt:lpstr>
      <vt:lpstr>R and RStudio</vt:lpstr>
      <vt:lpstr>Installation Instructions for R</vt:lpstr>
      <vt:lpstr>Installation Instructions for RStudio</vt:lpstr>
      <vt:lpstr>Typical Setup in RStudio</vt:lpstr>
      <vt:lpstr>Directories and Packages </vt:lpstr>
      <vt:lpstr>R Markdown</vt:lpstr>
      <vt:lpstr>R Markdowns &amp; LaTex</vt:lpstr>
      <vt:lpstr>Installation</vt:lpstr>
      <vt:lpstr>R Demo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Venetoulias, Lucas</dc:creator>
  <cp:lastModifiedBy>Riessarius Stargardsky</cp:lastModifiedBy>
  <cp:revision>24</cp:revision>
  <dcterms:created xsi:type="dcterms:W3CDTF">2026-03-30T18:15:12Z</dcterms:created>
  <dcterms:modified xsi:type="dcterms:W3CDTF">2026-09-28T04:27:03Z</dcterms:modified>
</cp:coreProperties>
</file>